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3" r:id="rId4"/>
    <p:sldId id="257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72" r:id="rId13"/>
    <p:sldId id="279" r:id="rId14"/>
    <p:sldId id="280" r:id="rId15"/>
    <p:sldId id="278" r:id="rId16"/>
    <p:sldId id="277" r:id="rId17"/>
    <p:sldId id="275" r:id="rId18"/>
    <p:sldId id="268" r:id="rId19"/>
    <p:sldId id="274" r:id="rId20"/>
    <p:sldId id="276" r:id="rId21"/>
    <p:sldId id="271" r:id="rId22"/>
    <p:sldId id="269" r:id="rId23"/>
    <p:sldId id="270" r:id="rId24"/>
    <p:sldId id="282" r:id="rId25"/>
    <p:sldId id="283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76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97DC-C236-4EF3-9734-35948C8B98F8}" type="datetimeFigureOut">
              <a:rPr lang="en-US" smtClean="0"/>
              <a:pPr/>
              <a:t>11/23/2011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4EC00-2B58-486B-A57A-92A2682ECC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97DC-C236-4EF3-9734-35948C8B98F8}" type="datetimeFigureOut">
              <a:rPr lang="en-US" smtClean="0"/>
              <a:pPr/>
              <a:t>11/23/2011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4EC00-2B58-486B-A57A-92A2682ECC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97DC-C236-4EF3-9734-35948C8B98F8}" type="datetimeFigureOut">
              <a:rPr lang="en-US" smtClean="0"/>
              <a:pPr/>
              <a:t>11/23/2011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4EC00-2B58-486B-A57A-92A2682ECC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97DC-C236-4EF3-9734-35948C8B98F8}" type="datetimeFigureOut">
              <a:rPr lang="en-US" smtClean="0"/>
              <a:pPr/>
              <a:t>11/23/2011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4EC00-2B58-486B-A57A-92A2682ECC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97DC-C236-4EF3-9734-35948C8B98F8}" type="datetimeFigureOut">
              <a:rPr lang="en-US" smtClean="0"/>
              <a:pPr/>
              <a:t>11/23/2011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4EC00-2B58-486B-A57A-92A2682ECC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97DC-C236-4EF3-9734-35948C8B98F8}" type="datetimeFigureOut">
              <a:rPr lang="en-US" smtClean="0"/>
              <a:pPr/>
              <a:t>11/23/2011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4EC00-2B58-486B-A57A-92A2682ECC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97DC-C236-4EF3-9734-35948C8B98F8}" type="datetimeFigureOut">
              <a:rPr lang="en-US" smtClean="0"/>
              <a:pPr/>
              <a:t>11/23/2011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4EC00-2B58-486B-A57A-92A2682ECC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97DC-C236-4EF3-9734-35948C8B98F8}" type="datetimeFigureOut">
              <a:rPr lang="en-US" smtClean="0"/>
              <a:pPr/>
              <a:t>11/23/2011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4EC00-2B58-486B-A57A-92A2682ECC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97DC-C236-4EF3-9734-35948C8B98F8}" type="datetimeFigureOut">
              <a:rPr lang="en-US" smtClean="0"/>
              <a:pPr/>
              <a:t>11/23/2011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4EC00-2B58-486B-A57A-92A2682ECC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97DC-C236-4EF3-9734-35948C8B98F8}" type="datetimeFigureOut">
              <a:rPr lang="en-US" smtClean="0"/>
              <a:pPr/>
              <a:t>11/23/2011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4EC00-2B58-486B-A57A-92A2682ECC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97DC-C236-4EF3-9734-35948C8B98F8}" type="datetimeFigureOut">
              <a:rPr lang="en-US" smtClean="0"/>
              <a:pPr/>
              <a:t>11/23/2011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4EC00-2B58-486B-A57A-92A2682ECC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997DC-C236-4EF3-9734-35948C8B98F8}" type="datetimeFigureOut">
              <a:rPr lang="en-US" smtClean="0"/>
              <a:pPr/>
              <a:t>11/23/2011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4EC00-2B58-486B-A57A-92A2682ECCB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>
                    <a:lumMod val="95000"/>
                  </a:schemeClr>
                </a:solidFill>
              </a:rPr>
              <a:t>The Space Fence </a:t>
            </a:r>
            <a:r>
              <a:rPr lang="en-US" smtClean="0">
                <a:solidFill>
                  <a:schemeClr val="bg1">
                    <a:lumMod val="95000"/>
                  </a:schemeClr>
                </a:solidFill>
              </a:rPr>
              <a:t>Antenna Design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L. Van Warren MS CS, AE</a:t>
            </a:r>
          </a:p>
          <a:p>
            <a:r>
              <a:rPr lang="en-US" smtClean="0"/>
              <a:t>AE5CC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A High Gain Antenna for 217 MHz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Lather</a:t>
            </a:r>
          </a:p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Rinse</a:t>
            </a:r>
          </a:p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Repeat</a:t>
            </a:r>
          </a:p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5350" y="1285875"/>
            <a:ext cx="44386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A High Gain Antenna for 217 MHz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Fan Shaped Pattern</a:t>
            </a:r>
          </a:p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Narrow Bandwidth</a:t>
            </a:r>
          </a:p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High Gain Along Fan</a:t>
            </a:r>
          </a:p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5350" y="1285875"/>
            <a:ext cx="44386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2" cstate="print"/>
          <a:srcRect t="1126"/>
          <a:stretch>
            <a:fillRect/>
          </a:stretch>
        </p:blipFill>
        <p:spPr bwMode="auto">
          <a:xfrm>
            <a:off x="0" y="-21303"/>
            <a:ext cx="9144000" cy="6879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smtClean="0">
                <a:solidFill>
                  <a:schemeClr val="bg1">
                    <a:lumMod val="95000"/>
                  </a:schemeClr>
                </a:solidFill>
              </a:rPr>
              <a:t>The Space Fence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2" cstate="print"/>
          <a:srcRect t="1126"/>
          <a:stretch>
            <a:fillRect/>
          </a:stretch>
        </p:blipFill>
        <p:spPr bwMode="auto">
          <a:xfrm>
            <a:off x="0" y="-21221"/>
            <a:ext cx="9144000" cy="687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smtClean="0">
                <a:solidFill>
                  <a:schemeClr val="bg1">
                    <a:lumMod val="95000"/>
                  </a:schemeClr>
                </a:solidFill>
              </a:rPr>
              <a:t>The Space Fence </a:t>
            </a:r>
            <a:r>
              <a:rPr lang="en-US" smtClean="0">
                <a:solidFill>
                  <a:schemeClr val="bg1">
                    <a:lumMod val="95000"/>
                  </a:schemeClr>
                </a:solidFill>
              </a:rPr>
              <a:t>at 620 miles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t="1126"/>
          <a:stretch>
            <a:fillRect/>
          </a:stretch>
        </p:blipFill>
        <p:spPr bwMode="auto">
          <a:xfrm>
            <a:off x="0" y="-21316"/>
            <a:ext cx="9144000" cy="687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smtClean="0">
                <a:solidFill>
                  <a:schemeClr val="bg1">
                    <a:lumMod val="95000"/>
                  </a:schemeClr>
                </a:solidFill>
              </a:rPr>
              <a:t>The Space Fence </a:t>
            </a:r>
            <a:r>
              <a:rPr lang="en-US" smtClean="0">
                <a:solidFill>
                  <a:schemeClr val="bg1">
                    <a:lumMod val="95000"/>
                  </a:schemeClr>
                </a:solidFill>
              </a:rPr>
              <a:t>60 mile altitude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/>
          <a:srcRect l="5143" r="2286" b="11866"/>
          <a:stretch>
            <a:fillRect/>
          </a:stretch>
        </p:blipFill>
        <p:spPr bwMode="auto">
          <a:xfrm>
            <a:off x="0" y="1826325"/>
            <a:ext cx="9144000" cy="503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smtClean="0">
                <a:solidFill>
                  <a:schemeClr val="bg1">
                    <a:lumMod val="95000"/>
                  </a:schemeClr>
                </a:solidFill>
              </a:rPr>
              <a:t>The Space Fence </a:t>
            </a:r>
            <a:r>
              <a:rPr lang="en-US" smtClean="0">
                <a:solidFill>
                  <a:schemeClr val="bg1">
                    <a:lumMod val="95000"/>
                  </a:schemeClr>
                </a:solidFill>
              </a:rPr>
              <a:t>Near 33 parallel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487362"/>
          </a:xfr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>
                <a:solidFill>
                  <a:schemeClr val="bg1"/>
                </a:solidFill>
              </a:rPr>
              <a:t>NAVSPASUR: Lake Kickapoo, TX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71712"/>
            <a:ext cx="8534400" cy="618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495800" y="2514600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FF00"/>
                </a:solidFill>
              </a:rPr>
              <a:t>10, 664 feet</a:t>
            </a:r>
            <a:endParaRPr lang="en-US" sz="32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rcallen.com/PIC00002.jpg"/>
          <p:cNvPicPr>
            <a:picLocks noChangeAspect="1" noChangeArrowheads="1"/>
          </p:cNvPicPr>
          <p:nvPr/>
        </p:nvPicPr>
        <p:blipFill>
          <a:blip r:embed="rId2" cstate="print"/>
          <a:srcRect l="16875" t="21797"/>
          <a:stretch>
            <a:fillRect/>
          </a:stretch>
        </p:blipFill>
        <p:spPr bwMode="auto">
          <a:xfrm>
            <a:off x="0" y="-23944"/>
            <a:ext cx="9144000" cy="688194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smtClean="0"/>
              <a:t>NAVSPASUR: Lake Kickapoo, TX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48736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>
                <a:solidFill>
                  <a:schemeClr val="bg1">
                    <a:lumMod val="95000"/>
                  </a:schemeClr>
                </a:solidFill>
              </a:rPr>
              <a:t>NAVSPASUR: Lake Kickapoo, TX</a:t>
            </a:r>
          </a:p>
        </p:txBody>
      </p:sp>
      <p:pic>
        <p:nvPicPr>
          <p:cNvPr id="9224" name="Picture 8" descr="http://www.rcallen.com/dipol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50" y="3857624"/>
            <a:ext cx="5429250" cy="3000376"/>
          </a:xfrm>
          <a:prstGeom prst="rect">
            <a:avLst/>
          </a:prstGeom>
          <a:noFill/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768,000 Watts ERP @ 216.983 MHz</a:t>
            </a:r>
          </a:p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10,664 feet long, in two sections, runs N/S.</a:t>
            </a:r>
          </a:p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2560 dipoles radiating 300 watts each</a:t>
            </a:r>
          </a:p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Most Powerful CW Station in the World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48736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>
                <a:solidFill>
                  <a:schemeClr val="bg1">
                    <a:lumMod val="95000"/>
                  </a:schemeClr>
                </a:solidFill>
              </a:rPr>
              <a:t>Jordan Lake, AL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 38,400 Watts ERP @ 216.99 MHz</a:t>
            </a:r>
          </a:p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1032 feet long, oriented 8.21</a:t>
            </a:r>
            <a:r>
              <a:rPr lang="en-US">
                <a:solidFill>
                  <a:schemeClr val="bg1">
                    <a:lumMod val="50000"/>
                  </a:schemeClr>
                </a:solidFill>
                <a:sym typeface="Symbol"/>
              </a:rPr>
              <a:t> E of due N</a:t>
            </a:r>
            <a:r>
              <a:rPr lang="en-US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256 dipoles radiating 150 Watts each</a:t>
            </a:r>
          </a:p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1/10th the length of TX site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t="33869" b="20616"/>
          <a:stretch>
            <a:fillRect/>
          </a:stretch>
        </p:blipFill>
        <p:spPr bwMode="auto">
          <a:xfrm>
            <a:off x="2344737" y="4031559"/>
            <a:ext cx="6799263" cy="2826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>
                    <a:lumMod val="95000"/>
                  </a:schemeClr>
                </a:solidFill>
              </a:rPr>
              <a:t>A High Gain Antenna for 217 MHz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Fan Shaped Pattern</a:t>
            </a:r>
          </a:p>
          <a:p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Narrow Bandwidth</a:t>
            </a:r>
          </a:p>
          <a:p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High Gain Along Fan</a:t>
            </a:r>
          </a:p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5350" y="1285875"/>
            <a:ext cx="44386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48736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>
                <a:solidFill>
                  <a:schemeClr val="bg1">
                    <a:lumMod val="95000"/>
                  </a:schemeClr>
                </a:solidFill>
              </a:rPr>
              <a:t>Gila River, AZ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 62,400 Watts ERP @ 216.97 MHz</a:t>
            </a:r>
          </a:p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1664 feet long, oriented 5.95</a:t>
            </a:r>
            <a:r>
              <a:rPr lang="en-US">
                <a:solidFill>
                  <a:schemeClr val="bg1">
                    <a:lumMod val="50000"/>
                  </a:schemeClr>
                </a:solidFill>
                <a:sym typeface="Symbol"/>
              </a:rPr>
              <a:t> W of due N</a:t>
            </a:r>
            <a:r>
              <a:rPr lang="en-US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~416 dipoles radiating 150 Watts each</a:t>
            </a:r>
          </a:p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1/6th the length of TX site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t="33869" b="20616"/>
          <a:stretch>
            <a:fillRect/>
          </a:stretch>
        </p:blipFill>
        <p:spPr bwMode="auto">
          <a:xfrm>
            <a:off x="2344737" y="4031559"/>
            <a:ext cx="6799263" cy="2826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48736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smtClean="0">
                <a:solidFill>
                  <a:schemeClr val="bg1">
                    <a:lumMod val="95000"/>
                  </a:schemeClr>
                </a:solidFill>
              </a:rPr>
              <a:t>The Space Fence Element </a:t>
            </a:r>
            <a:r>
              <a:rPr lang="en-US" sz="4000">
                <a:solidFill>
                  <a:schemeClr val="bg1">
                    <a:lumMod val="95000"/>
                  </a:schemeClr>
                </a:solidFill>
              </a:rPr>
              <a:t>217 MHz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5350" y="1285875"/>
            <a:ext cx="44386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lum bright="-24000" contrast="21000"/>
          </a:blip>
          <a:srcRect/>
          <a:stretch>
            <a:fillRect/>
          </a:stretch>
        </p:blipFill>
        <p:spPr bwMode="auto">
          <a:xfrm>
            <a:off x="0" y="4057650"/>
            <a:ext cx="460057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>
            <a:lum bright="-24000" contrast="21000"/>
          </a:blip>
          <a:srcRect/>
          <a:stretch>
            <a:fillRect/>
          </a:stretch>
        </p:blipFill>
        <p:spPr bwMode="auto">
          <a:xfrm>
            <a:off x="0" y="1143000"/>
            <a:ext cx="460057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48736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smtClean="0">
                <a:solidFill>
                  <a:schemeClr val="bg1">
                    <a:lumMod val="95000"/>
                  </a:schemeClr>
                </a:solidFill>
              </a:rPr>
              <a:t>The Space Fence </a:t>
            </a:r>
            <a:r>
              <a:rPr lang="en-US" sz="4000">
                <a:solidFill>
                  <a:schemeClr val="bg1">
                    <a:lumMod val="95000"/>
                  </a:schemeClr>
                </a:solidFill>
              </a:rPr>
              <a:t>217 MHz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5350" y="1285875"/>
            <a:ext cx="44386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85875"/>
            <a:ext cx="44386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48736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smtClean="0">
                <a:solidFill>
                  <a:schemeClr val="bg1">
                    <a:lumMod val="95000"/>
                  </a:schemeClr>
                </a:solidFill>
              </a:rPr>
              <a:t>The Space Fence </a:t>
            </a:r>
            <a:r>
              <a:rPr lang="en-US" sz="4000">
                <a:solidFill>
                  <a:schemeClr val="bg1">
                    <a:lumMod val="95000"/>
                  </a:schemeClr>
                </a:solidFill>
              </a:rPr>
              <a:t>217 MHz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5350" y="1285875"/>
            <a:ext cx="44386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lum bright="-24000" contrast="21000"/>
          </a:blip>
          <a:srcRect/>
          <a:stretch>
            <a:fillRect/>
          </a:stretch>
        </p:blipFill>
        <p:spPr bwMode="auto">
          <a:xfrm>
            <a:off x="0" y="4057650"/>
            <a:ext cx="460057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lum bright="-24000" contrast="21000"/>
          </a:blip>
          <a:srcRect/>
          <a:stretch>
            <a:fillRect/>
          </a:stretch>
        </p:blipFill>
        <p:spPr bwMode="auto">
          <a:xfrm>
            <a:off x="0" y="1143000"/>
            <a:ext cx="460057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>
                    <a:lumMod val="95000"/>
                  </a:schemeClr>
                </a:solidFill>
              </a:rPr>
              <a:t>Fight Fire with Fire!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Fan Shaped Pattern</a:t>
            </a:r>
          </a:p>
          <a:p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Narrow Bandwidth</a:t>
            </a:r>
          </a:p>
          <a:p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High Gain Along Fan</a:t>
            </a:r>
          </a:p>
          <a:p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12’ x 2’ x 1.5’ size</a:t>
            </a:r>
          </a:p>
          <a:p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8 dipoles, 7 feeds</a:t>
            </a:r>
          </a:p>
          <a:p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Angle 36</a:t>
            </a:r>
            <a:r>
              <a:rPr lang="en-US" smtClean="0">
                <a:solidFill>
                  <a:schemeClr val="bg1">
                    <a:lumMod val="50000"/>
                  </a:schemeClr>
                </a:solidFill>
                <a:sym typeface="Symbol"/>
              </a:rPr>
              <a:t> from vert.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5350" y="1285875"/>
            <a:ext cx="44386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1600200" y="5334000"/>
            <a:ext cx="0" cy="129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71600" y="5791200"/>
            <a:ext cx="70884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60 mi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600200" y="6629400"/>
            <a:ext cx="198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752600" y="6444344"/>
            <a:ext cx="70884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83 mi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600200" y="5334000"/>
            <a:ext cx="1981200" cy="129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764972" y="6291944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36</a:t>
            </a:r>
            <a:r>
              <a:rPr lang="en-US" smtClean="0">
                <a:solidFill>
                  <a:schemeClr val="bg1"/>
                </a:solidFill>
                <a:sym typeface="Symbol"/>
              </a:rPr>
              <a:t>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33403" t="31046" b="14948"/>
          <a:stretch>
            <a:fillRect/>
          </a:stretch>
        </p:blipFill>
        <p:spPr bwMode="auto">
          <a:xfrm>
            <a:off x="0" y="1334817"/>
            <a:ext cx="9144000" cy="5523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>
                    <a:lumMod val="95000"/>
                  </a:schemeClr>
                </a:solidFill>
              </a:rPr>
              <a:t>First Order Aim of 36</a:t>
            </a:r>
            <a:r>
              <a:rPr lang="en-US" smtClean="0">
                <a:solidFill>
                  <a:schemeClr val="bg1">
                    <a:lumMod val="95000"/>
                  </a:schemeClr>
                </a:solidFill>
                <a:sym typeface="Symbol"/>
              </a:rPr>
              <a:t>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00200" y="5334000"/>
            <a:ext cx="0" cy="129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66800" y="220980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60 mi</a:t>
            </a:r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600200" y="6629400"/>
            <a:ext cx="198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86200" y="541020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83 mi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600200" y="5334000"/>
            <a:ext cx="1981200" cy="129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764972" y="6291944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36</a:t>
            </a:r>
            <a:r>
              <a:rPr lang="en-US" smtClean="0">
                <a:solidFill>
                  <a:schemeClr val="bg1"/>
                </a:solidFill>
                <a:sym typeface="Symbol"/>
              </a:rPr>
              <a:t>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5" name="Picture 14" descr="gai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50524">
            <a:off x="5736495" y="3570822"/>
            <a:ext cx="2914650" cy="2352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smtClean="0">
                <a:solidFill>
                  <a:schemeClr val="bg1"/>
                </a:solidFill>
              </a:rPr>
              <a:t>8/7 Dipole Array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5350" y="1285875"/>
            <a:ext cx="44386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>
            <a:lum bright="-24000" contrast="21000"/>
          </a:blip>
          <a:srcRect/>
          <a:stretch>
            <a:fillRect/>
          </a:stretch>
        </p:blipFill>
        <p:spPr bwMode="auto">
          <a:xfrm>
            <a:off x="0" y="4057650"/>
            <a:ext cx="460057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>
            <a:lum bright="-24000" contrast="21000"/>
          </a:blip>
          <a:srcRect/>
          <a:stretch>
            <a:fillRect/>
          </a:stretch>
        </p:blipFill>
        <p:spPr bwMode="auto">
          <a:xfrm>
            <a:off x="0" y="1143000"/>
            <a:ext cx="460057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3624" y="1"/>
            <a:ext cx="2670776" cy="335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6624" y="0"/>
            <a:ext cx="2667000" cy="334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624" y="1"/>
            <a:ext cx="2667000" cy="334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282224" y="2971800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14 MHz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4424" y="2971800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144 MHz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3623" y="3352800"/>
            <a:ext cx="2670777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387623" y="632460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1000 MHz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623" y="3352800"/>
            <a:ext cx="267077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7387624" y="2971800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210 MHz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96623" y="3333342"/>
            <a:ext cx="2686278" cy="3372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4720623" y="6324600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700 MHz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53623" y="6248400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220 MHz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48400" y="2971800"/>
            <a:ext cx="1073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Best Gain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6248400"/>
            <a:ext cx="1076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Best SWR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smtClean="0">
                <a:solidFill>
                  <a:schemeClr val="bg1"/>
                </a:solidFill>
              </a:rPr>
              <a:t>Yagi16 – Free Space 100 – 1000 MHz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" cstate="print">
            <a:lum bright="-24000" contrast="21000"/>
          </a:blip>
          <a:srcRect/>
          <a:stretch>
            <a:fillRect/>
          </a:stretch>
        </p:blipFill>
        <p:spPr bwMode="auto">
          <a:xfrm>
            <a:off x="0" y="4057650"/>
            <a:ext cx="460057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" cstate="print">
            <a:lum bright="-24000" contrast="21000"/>
          </a:blip>
          <a:srcRect/>
          <a:stretch>
            <a:fillRect/>
          </a:stretch>
        </p:blipFill>
        <p:spPr bwMode="auto">
          <a:xfrm>
            <a:off x="0" y="1219200"/>
            <a:ext cx="460057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5350" y="1285875"/>
            <a:ext cx="44386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487362"/>
          </a:xfrm>
          <a:noFill/>
          <a:ln w="9525"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r>
              <a:rPr lang="en-US" smtClean="0">
                <a:solidFill>
                  <a:schemeClr val="bg1"/>
                </a:solidFill>
              </a:rPr>
              <a:t>Yagi16 – Free Space 100 – 1000 MHz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lum bright="-24000" contrast="21000"/>
          </a:blip>
          <a:srcRect/>
          <a:stretch>
            <a:fillRect/>
          </a:stretch>
        </p:blipFill>
        <p:spPr bwMode="auto">
          <a:xfrm>
            <a:off x="0" y="1143000"/>
            <a:ext cx="460057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lum bright="-24000" contrast="21000"/>
          </a:blip>
          <a:srcRect/>
          <a:stretch>
            <a:fillRect/>
          </a:stretch>
        </p:blipFill>
        <p:spPr bwMode="auto">
          <a:xfrm>
            <a:off x="0" y="4057650"/>
            <a:ext cx="460057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5350" y="1285875"/>
            <a:ext cx="44386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487362"/>
          </a:xfr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>
                <a:solidFill>
                  <a:schemeClr val="bg1"/>
                </a:solidFill>
              </a:rPr>
              <a:t>Yagi16 – Free Space 210  –  230 MHz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lum bright="-24000" contrast="21000"/>
          </a:blip>
          <a:srcRect/>
          <a:stretch>
            <a:fillRect/>
          </a:stretch>
        </p:blipFill>
        <p:spPr bwMode="auto">
          <a:xfrm>
            <a:off x="0" y="4057650"/>
            <a:ext cx="460057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lum bright="-24000" contrast="21000"/>
          </a:blip>
          <a:srcRect/>
          <a:stretch>
            <a:fillRect/>
          </a:stretch>
        </p:blipFill>
        <p:spPr bwMode="auto">
          <a:xfrm>
            <a:off x="0" y="1143000"/>
            <a:ext cx="460057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5350" y="1285875"/>
            <a:ext cx="44386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487362"/>
          </a:xfr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>
                <a:solidFill>
                  <a:schemeClr val="bg1"/>
                </a:solidFill>
              </a:rPr>
              <a:t>Yagi16 – Free Space 210  –  230 MHz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lum bright="-24000" contrast="21000"/>
          </a:blip>
          <a:srcRect/>
          <a:stretch>
            <a:fillRect/>
          </a:stretch>
        </p:blipFill>
        <p:spPr bwMode="auto">
          <a:xfrm>
            <a:off x="0" y="4057650"/>
            <a:ext cx="460057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lum bright="-24000" contrast="21000"/>
          </a:blip>
          <a:srcRect/>
          <a:stretch>
            <a:fillRect/>
          </a:stretch>
        </p:blipFill>
        <p:spPr bwMode="auto">
          <a:xfrm>
            <a:off x="0" y="1143000"/>
            <a:ext cx="460057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5350" y="1285875"/>
            <a:ext cx="44386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487362"/>
          </a:xfr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>
                <a:solidFill>
                  <a:schemeClr val="bg1"/>
                </a:solidFill>
              </a:rPr>
              <a:t>Yagi16 – Add Ground Plane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75"/>
            <a:ext cx="44386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5350" y="1285875"/>
            <a:ext cx="44386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302598" y="6488668"/>
            <a:ext cx="1841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2 Meter Elevation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0800" y="6488668"/>
            <a:ext cx="120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Free Space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24400" y="6488668"/>
            <a:ext cx="900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6.6 feet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5350" y="1285875"/>
            <a:ext cx="44386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487362"/>
          </a:xfr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>
                <a:solidFill>
                  <a:schemeClr val="bg1"/>
                </a:solidFill>
              </a:rPr>
              <a:t>Yagi16 – Add Ground Plane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75961" y="6488668"/>
            <a:ext cx="196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60 Meter Elevation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0800" y="6488668"/>
            <a:ext cx="120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Free Space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85875"/>
            <a:ext cx="44386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38400" y="6488668"/>
            <a:ext cx="196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20 Meter Elevation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4400" y="6488668"/>
            <a:ext cx="959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197 feet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488668"/>
            <a:ext cx="842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66 feet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</TotalTime>
  <Words>348</Words>
  <Application>Microsoft Office PowerPoint</Application>
  <PresentationFormat>On-screen Show (4:3)</PresentationFormat>
  <Paragraphs>77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The Space Fence Antenna Design</vt:lpstr>
      <vt:lpstr>A High Gain Antenna for 217 MHz</vt:lpstr>
      <vt:lpstr>Slide 3</vt:lpstr>
      <vt:lpstr>Yagi16 – Free Space 100 – 1000 MHz</vt:lpstr>
      <vt:lpstr>Yagi16 – Free Space 100 – 1000 MHz</vt:lpstr>
      <vt:lpstr>Yagi16 – Free Space 210  –  230 MHz</vt:lpstr>
      <vt:lpstr>Yagi16 – Free Space 210  –  230 MHz</vt:lpstr>
      <vt:lpstr>Yagi16 – Add Ground Plane</vt:lpstr>
      <vt:lpstr>Yagi16 – Add Ground Plane</vt:lpstr>
      <vt:lpstr>A High Gain Antenna for 217 MHz</vt:lpstr>
      <vt:lpstr>A High Gain Antenna for 217 MHz</vt:lpstr>
      <vt:lpstr>The Space Fence</vt:lpstr>
      <vt:lpstr>The Space Fence at 620 miles</vt:lpstr>
      <vt:lpstr>The Space Fence 60 mile altitude</vt:lpstr>
      <vt:lpstr>The Space Fence Near 33 parallel</vt:lpstr>
      <vt:lpstr>NAVSPASUR: Lake Kickapoo, TX</vt:lpstr>
      <vt:lpstr>NAVSPASUR: Lake Kickapoo, TX</vt:lpstr>
      <vt:lpstr>NAVSPASUR: Lake Kickapoo, TX</vt:lpstr>
      <vt:lpstr>Jordan Lake, AL</vt:lpstr>
      <vt:lpstr>Gila River, AZ</vt:lpstr>
      <vt:lpstr>The Space Fence Element 217 MHz</vt:lpstr>
      <vt:lpstr>The Space Fence 217 MHz</vt:lpstr>
      <vt:lpstr>The Space Fence 217 MHz</vt:lpstr>
      <vt:lpstr>Fight Fire with Fire!</vt:lpstr>
      <vt:lpstr>First Order Aim of 36</vt:lpstr>
      <vt:lpstr>8/7 Dipole Array</vt:lpstr>
    </vt:vector>
  </TitlesOfParts>
  <Company>WDV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L. Van Warren</dc:creator>
  <cp:lastModifiedBy>L. Van Warren</cp:lastModifiedBy>
  <cp:revision>65</cp:revision>
  <dcterms:created xsi:type="dcterms:W3CDTF">2011-11-20T22:55:43Z</dcterms:created>
  <dcterms:modified xsi:type="dcterms:W3CDTF">2011-11-24T00:57:50Z</dcterms:modified>
</cp:coreProperties>
</file>